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53"/>
  </p:notesMasterIdLst>
  <p:handoutMasterIdLst>
    <p:handoutMasterId r:id="rId54"/>
  </p:handoutMasterIdLst>
  <p:sldIdLst>
    <p:sldId id="768" r:id="rId3"/>
    <p:sldId id="769" r:id="rId4"/>
    <p:sldId id="770" r:id="rId5"/>
    <p:sldId id="771" r:id="rId6"/>
    <p:sldId id="772" r:id="rId7"/>
    <p:sldId id="773" r:id="rId8"/>
    <p:sldId id="723" r:id="rId9"/>
    <p:sldId id="724" r:id="rId10"/>
    <p:sldId id="726" r:id="rId11"/>
    <p:sldId id="732" r:id="rId12"/>
    <p:sldId id="725" r:id="rId13"/>
    <p:sldId id="727" r:id="rId14"/>
    <p:sldId id="778" r:id="rId15"/>
    <p:sldId id="735" r:id="rId16"/>
    <p:sldId id="734" r:id="rId17"/>
    <p:sldId id="736" r:id="rId18"/>
    <p:sldId id="737" r:id="rId19"/>
    <p:sldId id="738" r:id="rId20"/>
    <p:sldId id="741" r:id="rId21"/>
    <p:sldId id="739" r:id="rId22"/>
    <p:sldId id="740" r:id="rId23"/>
    <p:sldId id="742" r:id="rId24"/>
    <p:sldId id="743" r:id="rId25"/>
    <p:sldId id="744" r:id="rId26"/>
    <p:sldId id="745" r:id="rId27"/>
    <p:sldId id="746" r:id="rId28"/>
    <p:sldId id="747" r:id="rId29"/>
    <p:sldId id="748" r:id="rId30"/>
    <p:sldId id="749" r:id="rId31"/>
    <p:sldId id="750" r:id="rId32"/>
    <p:sldId id="751" r:id="rId33"/>
    <p:sldId id="752" r:id="rId34"/>
    <p:sldId id="753" r:id="rId35"/>
    <p:sldId id="754" r:id="rId36"/>
    <p:sldId id="755" r:id="rId37"/>
    <p:sldId id="756" r:id="rId38"/>
    <p:sldId id="780" r:id="rId39"/>
    <p:sldId id="757" r:id="rId40"/>
    <p:sldId id="758" r:id="rId41"/>
    <p:sldId id="759" r:id="rId42"/>
    <p:sldId id="760" r:id="rId43"/>
    <p:sldId id="761" r:id="rId44"/>
    <p:sldId id="762" r:id="rId45"/>
    <p:sldId id="764" r:id="rId46"/>
    <p:sldId id="777" r:id="rId47"/>
    <p:sldId id="766" r:id="rId48"/>
    <p:sldId id="774" r:id="rId49"/>
    <p:sldId id="779" r:id="rId50"/>
    <p:sldId id="776" r:id="rId51"/>
    <p:sldId id="775" r:id="rId5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71" autoAdjust="0"/>
    <p:restoredTop sz="71795" autoAdjust="0"/>
  </p:normalViewPr>
  <p:slideViewPr>
    <p:cSldViewPr>
      <p:cViewPr varScale="1">
        <p:scale>
          <a:sx n="75" d="100"/>
          <a:sy n="75" d="100"/>
        </p:scale>
        <p:origin x="12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78319FB-6CC9-494E-9FAB-82B4869C5606}" type="slidenum">
              <a:rPr lang="en-US" altLang="en-US" sz="1200">
                <a:latin typeface="Times" charset="0"/>
              </a:rPr>
              <a:pPr/>
              <a:t>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First, it is okay! Everyone learns at a different pace.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Ask for help.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Karel is a gentle introduction to programming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21036F4-E1FD-754A-8630-74AF829DB21F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Language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Call me Tyler</a:t>
            </a:r>
          </a:p>
          <a:p>
            <a:r>
              <a:rPr lang="en-US" altLang="en-US">
                <a:latin typeface="Times New Roman" charset="0"/>
              </a:rPr>
              <a:t>I grew up in Arizona. Played a lot of soccer growing up. Really liked math/science.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8C78889-0A18-6D47-84B7-6304B7E7DAED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362E426-2ED2-D645-B792-56A6F551299C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I’m a graduate student in Electrical Engineering at Stanford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How much experience did I have when I first did this material?</a:t>
            </a:r>
          </a:p>
          <a:p>
            <a:r>
              <a:rPr lang="en-US" altLang="en-US">
                <a:latin typeface="Times New Roman" charset="0"/>
              </a:rPr>
              <a:t>It was difficult for me too.</a:t>
            </a:r>
          </a:p>
          <a:p>
            <a:r>
              <a:rPr lang="en-US" altLang="en-US">
                <a:latin typeface="Times New Roman" charset="0"/>
              </a:rPr>
              <a:t>Started teaching in section leading program. Now I coordinate that program.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We want all of you to be successful</a:t>
            </a:r>
          </a:p>
          <a:p>
            <a:r>
              <a:rPr lang="en-US" altLang="en-US">
                <a:latin typeface="Times New Roman" charset="0"/>
              </a:rPr>
              <a:t>That</a:t>
            </a:r>
            <a:r>
              <a:rPr lang="fr-FR" altLang="en-US">
                <a:latin typeface="Times New Roman" charset="0"/>
              </a:rPr>
              <a:t>’</a:t>
            </a:r>
            <a:r>
              <a:rPr lang="en-US" altLang="en-US">
                <a:latin typeface="Times New Roman" charset="0"/>
              </a:rPr>
              <a:t>s why we have such a large course staff</a:t>
            </a:r>
          </a:p>
          <a:p>
            <a:r>
              <a:rPr lang="en-US" altLang="en-US">
                <a:latin typeface="Times New Roman" charset="0"/>
              </a:rPr>
              <a:t>But over years and years and years we have been working on our material so that everyone gets through…</a:t>
            </a:r>
          </a:p>
          <a:p>
            <a:r>
              <a:rPr lang="en-US" altLang="en-US">
                <a:latin typeface="Times New Roman" charset="0"/>
              </a:rPr>
              <a:t>Not competing against anyone but yourself. Everyone can win!</a:t>
            </a:r>
          </a:p>
          <a:p>
            <a:endParaRPr lang="en-US" altLang="en-US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Schedule is fluid</a:t>
            </a:r>
          </a:p>
          <a:p>
            <a:r>
              <a:rPr lang="en-US" altLang="en-US">
                <a:latin typeface="Times New Roman" charset="0"/>
              </a:rPr>
              <a:t>Explain purpose of lab/section.</a:t>
            </a:r>
          </a:p>
          <a:p>
            <a:r>
              <a:rPr lang="en-US" altLang="en-US">
                <a:latin typeface="Times New Roman" charset="0"/>
              </a:rPr>
              <a:t>Learn by doing!!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A315243-246C-CC4F-9CB4-A4C7F5A63511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What will I learn next time?</a:t>
            </a: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A0240A6-6E6B-274B-8751-A3122392C8A1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We love questions!!!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Link to sign into lab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>
                <a:latin typeface="Times New Roman" charset="0"/>
              </a:rPr>
              <a:t>…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en-US" altLang="en-US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>
                <a:latin typeface="Times New Roman" charset="0"/>
              </a:rPr>
              <a:t>You are going to learn the principles by programming in Java</a:t>
            </a:r>
          </a:p>
          <a:p>
            <a:endParaRPr lang="en-US" altLang="en-US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430B08-FBD8-0846-B79E-7033B56DAF7E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181100"/>
            <a:ext cx="4359275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Prerequisites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2160730" y="3151787"/>
            <a:ext cx="48225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</a:t>
            </a:r>
            <a:r>
              <a:rPr lang="en-US" altLang="en-US" sz="4000" dirty="0" smtClean="0">
                <a:latin typeface="Times New Roman" charset="0"/>
              </a:rPr>
              <a:t>://</a:t>
            </a:r>
            <a:r>
              <a:rPr lang="en-US" altLang="en-US" sz="4000" dirty="0" err="1" smtClean="0">
                <a:latin typeface="Times New Roman" charset="0"/>
              </a:rPr>
              <a:t>koc.csbridge.org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1003300" y="166687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900" y="408622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650" y="1643063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Course Website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5846" name="TextBox 1"/>
          <p:cNvSpPr txBox="1">
            <a:spLocks noChangeArrowheads="1"/>
          </p:cNvSpPr>
          <p:nvPr/>
        </p:nvSpPr>
        <p:spPr bwMode="auto">
          <a:xfrm>
            <a:off x="3497263" y="6272213"/>
            <a:ext cx="2638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*note that its </a:t>
            </a:r>
            <a:r>
              <a:rPr lang="en-US" altLang="en-US" sz="2400" b="1">
                <a:latin typeface="Times New Roman" charset="0"/>
              </a:rPr>
              <a:t>org</a:t>
            </a:r>
            <a:r>
              <a:rPr lang="en-US" altLang="en-US" sz="2400">
                <a:latin typeface="Times New Roman" charset="0"/>
              </a:rPr>
              <a:t> not </a:t>
            </a:r>
            <a:r>
              <a:rPr lang="en-US" altLang="en-US" sz="2400" b="1">
                <a:latin typeface="Times New Roman" charset="0"/>
              </a:rPr>
              <a:t>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2225"/>
            <a:ext cx="46482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00313"/>
            <a:ext cx="7239000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Breakout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smtClean="0">
                <a:latin typeface="Century Gothic" charset="0"/>
                <a:ea typeface="Century Gothic" charset="0"/>
                <a:cs typeface="Century Gothic" charset="0"/>
              </a:rPr>
              <a:t>What if I fall behind?</a:t>
            </a:r>
            <a:endParaRPr lang="en-US" altLang="en-US" sz="4000" b="1" i="1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smtClean="0">
                <a:latin typeface="Century Gothic" charset="0"/>
                <a:ea typeface="Century Gothic" charset="0"/>
                <a:cs typeface="Century Gothic" charset="0"/>
              </a:rPr>
              <a:t>Share Ideas Not Code</a:t>
            </a:r>
            <a:endParaRPr lang="en-US" altLang="en-US" sz="4000" b="1" i="1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Speaks 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9175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North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169150" y="4516438"/>
            <a:ext cx="915988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South</a:t>
            </a:r>
          </a:p>
        </p:txBody>
      </p:sp>
      <p:sp>
        <p:nvSpPr>
          <p:cNvPr id="50227" name="TextBox 116"/>
          <p:cNvSpPr txBox="1">
            <a:spLocks noChangeArrowheads="1"/>
          </p:cNvSpPr>
          <p:nvPr/>
        </p:nvSpPr>
        <p:spPr bwMode="auto">
          <a:xfrm>
            <a:off x="6086475" y="33607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West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399463" y="3378200"/>
            <a:ext cx="704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East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Knows Four Commands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3608388" y="1673225"/>
            <a:ext cx="2339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3579813" y="255111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3590925" y="3489325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putBeeper();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3602038" y="4508500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54" y="596900"/>
            <a:ext cx="2913063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3721100"/>
            <a:ext cx="2862262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Box 6"/>
          <p:cNvSpPr txBox="1">
            <a:spLocks noChangeArrowheads="1"/>
          </p:cNvSpPr>
          <p:nvPr/>
        </p:nvSpPr>
        <p:spPr bwMode="auto">
          <a:xfrm>
            <a:off x="5310717" y="596900"/>
            <a:ext cx="22669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2100" b="1" dirty="0" err="1">
                <a:solidFill>
                  <a:srgbClr val="FFFF00"/>
                </a:solidFill>
              </a:rPr>
              <a:t>Boğaziçi</a:t>
            </a:r>
            <a:r>
              <a:rPr lang="en-US" altLang="en-US" sz="2100" b="1" dirty="0">
                <a:solidFill>
                  <a:srgbClr val="FFFF00"/>
                </a:solidFill>
              </a:rPr>
              <a:t> </a:t>
            </a:r>
            <a:r>
              <a:rPr lang="en-US" altLang="en-US" sz="2100" b="1" dirty="0" err="1">
                <a:solidFill>
                  <a:srgbClr val="FFFF00"/>
                </a:solidFill>
              </a:rPr>
              <a:t>Ünv</a:t>
            </a:r>
            <a:r>
              <a:rPr lang="en-US" altLang="en-US" sz="2100" b="1" dirty="0">
                <a:solidFill>
                  <a:srgbClr val="FFFF00"/>
                </a:solidFill>
              </a:rPr>
              <a:t>. 2015</a:t>
            </a:r>
          </a:p>
        </p:txBody>
      </p:sp>
      <p:sp>
        <p:nvSpPr>
          <p:cNvPr id="118788" name="TextBox 7"/>
          <p:cNvSpPr txBox="1">
            <a:spLocks noChangeArrowheads="1"/>
          </p:cNvSpPr>
          <p:nvPr/>
        </p:nvSpPr>
        <p:spPr bwMode="auto">
          <a:xfrm>
            <a:off x="1530350" y="1243012"/>
            <a:ext cx="18986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2100" b="1">
                <a:solidFill>
                  <a:schemeClr val="accent2"/>
                </a:solidFill>
              </a:rPr>
              <a:t>Darüşşafaka</a:t>
            </a:r>
            <a:r>
              <a:rPr lang="en-US" altLang="en-US" sz="2100" b="1" dirty="0">
                <a:solidFill>
                  <a:schemeClr val="accent2"/>
                </a:solidFill>
              </a:rPr>
              <a:t> </a:t>
            </a:r>
            <a:r>
              <a:rPr lang="en-US" altLang="en-US" sz="2100" b="1" dirty="0" err="1">
                <a:solidFill>
                  <a:schemeClr val="accent2"/>
                </a:solidFill>
              </a:rPr>
              <a:t>Lisesi</a:t>
            </a:r>
            <a:r>
              <a:rPr lang="en-US" altLang="en-US" sz="2100" b="1" dirty="0">
                <a:solidFill>
                  <a:schemeClr val="accent2"/>
                </a:solidFill>
              </a:rPr>
              <a:t>. 2014</a:t>
            </a:r>
          </a:p>
        </p:txBody>
      </p:sp>
      <p:sp>
        <p:nvSpPr>
          <p:cNvPr id="118789" name="TextBox 8"/>
          <p:cNvSpPr txBox="1">
            <a:spLocks noChangeArrowheads="1"/>
          </p:cNvSpPr>
          <p:nvPr/>
        </p:nvSpPr>
        <p:spPr bwMode="auto">
          <a:xfrm>
            <a:off x="1550988" y="3721100"/>
            <a:ext cx="22653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2100" b="1" dirty="0" err="1">
                <a:solidFill>
                  <a:srgbClr val="FFFF00"/>
                </a:solidFill>
              </a:rPr>
              <a:t>Koç</a:t>
            </a:r>
            <a:r>
              <a:rPr lang="en-US" altLang="en-US" sz="2100" b="1" dirty="0">
                <a:solidFill>
                  <a:srgbClr val="FFFF00"/>
                </a:solidFill>
              </a:rPr>
              <a:t> </a:t>
            </a:r>
            <a:r>
              <a:rPr lang="en-US" altLang="en-US" sz="2100" b="1" dirty="0" err="1">
                <a:solidFill>
                  <a:srgbClr val="FFFF00"/>
                </a:solidFill>
              </a:rPr>
              <a:t>Ünv</a:t>
            </a:r>
            <a:r>
              <a:rPr lang="en-US" altLang="en-US" sz="2100" b="1" dirty="0">
                <a:solidFill>
                  <a:srgbClr val="FFFF00"/>
                </a:solidFill>
              </a:rPr>
              <a:t>.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37" y="3659585"/>
            <a:ext cx="2913063" cy="2184797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407555" y="3733800"/>
            <a:ext cx="22653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2100" b="1" dirty="0" err="1">
                <a:solidFill>
                  <a:srgbClr val="FFFF00"/>
                </a:solidFill>
              </a:rPr>
              <a:t>Koç</a:t>
            </a:r>
            <a:r>
              <a:rPr lang="en-US" altLang="en-US" sz="2100" b="1" dirty="0">
                <a:solidFill>
                  <a:srgbClr val="FFFF00"/>
                </a:solidFill>
              </a:rPr>
              <a:t> </a:t>
            </a:r>
            <a:r>
              <a:rPr lang="en-US" altLang="en-US" sz="2100" b="1" dirty="0" err="1">
                <a:solidFill>
                  <a:srgbClr val="FFFF00"/>
                </a:solidFill>
              </a:rPr>
              <a:t>Ünv</a:t>
            </a:r>
            <a:r>
              <a:rPr lang="en-US" altLang="en-US" sz="2100" b="1" dirty="0">
                <a:solidFill>
                  <a:srgbClr val="FFFF00"/>
                </a:solidFill>
              </a:rPr>
              <a:t>. </a:t>
            </a:r>
            <a:r>
              <a:rPr lang="en-US" altLang="en-US" sz="2100" b="1" dirty="0" smtClean="0">
                <a:solidFill>
                  <a:srgbClr val="FFFF00"/>
                </a:solidFill>
              </a:rPr>
              <a:t>2017</a:t>
            </a:r>
            <a:endParaRPr lang="en-US" altLang="en-US" sz="21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Walls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37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582738"/>
            <a:ext cx="25431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1577975"/>
            <a:ext cx="2503488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3" y="1577975"/>
            <a:ext cx="2503487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4"/>
          <p:cNvSpPr txBox="1">
            <a:spLocks noChangeArrowheads="1"/>
          </p:cNvSpPr>
          <p:nvPr/>
        </p:nvSpPr>
        <p:spPr bwMode="auto">
          <a:xfrm>
            <a:off x="328613" y="4484688"/>
            <a:ext cx="8477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           </a:t>
            </a:r>
            <a:r>
              <a:rPr lang="en-US" altLang="en-US" b="1" dirty="0" err="1" smtClean="0"/>
              <a:t>Asena</a:t>
            </a:r>
            <a:r>
              <a:rPr lang="en-US" altLang="en-US" b="1" dirty="0" smtClean="0"/>
              <a:t>                            Bryce                              Julia</a:t>
            </a: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Need a 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29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17575"/>
            <a:ext cx="5256212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Lets Try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Program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40000"/>
            <a:ext cx="1854200" cy="233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850900"/>
            <a:ext cx="3187700" cy="5778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43400" y="722313"/>
            <a:ext cx="0" cy="59070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1704975"/>
            <a:ext cx="2481263" cy="248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700213"/>
            <a:ext cx="18383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5" y="1889125"/>
            <a:ext cx="2189163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TextBox 7"/>
          <p:cNvSpPr txBox="1">
            <a:spLocks noChangeArrowheads="1"/>
          </p:cNvSpPr>
          <p:nvPr/>
        </p:nvSpPr>
        <p:spPr bwMode="auto">
          <a:xfrm>
            <a:off x="328613" y="4484688"/>
            <a:ext cx="8477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        </a:t>
            </a:r>
            <a:r>
              <a:rPr lang="en-US" altLang="en-US" b="1" dirty="0" smtClean="0"/>
              <a:t> Nick                              Chris                                Lisa</a:t>
            </a: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4970463" y="617538"/>
            <a:ext cx="417512" cy="3325812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3188" name="AutoShape 4"/>
          <p:cNvCxnSpPr>
            <a:cxnSpLocks noChangeShapeType="1"/>
            <a:stCxn id="8" idx="0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3"/>
            <a:ext cx="2441575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78041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>
                <a:latin typeface="Courier" charset="0"/>
                <a:ea typeface="Courier" charset="0"/>
                <a:cs typeface="Courier" charset="0"/>
              </a:rPr>
              <a:t>statements in the method body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502150" y="4756150"/>
            <a:ext cx="2967038" cy="12001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</a:rPr>
              <a:t>This adds a new command to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Karels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vocabulary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Program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100 beeper?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0313"/>
            <a:ext cx="84375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5" y="2895600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(int i = 0; i &lt; </a:t>
            </a:r>
            <a:r>
              <a:rPr lang="en-US" altLang="en-US" i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; i++) {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to repeat N times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44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5397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3019425" cy="175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5319713"/>
            <a:ext cx="58039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3387725" y="1068388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(int i = 0; i &lt; </a:t>
            </a:r>
            <a:r>
              <a:rPr lang="en-US" altLang="en-US" i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; i++) {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to repeat N times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4" descr="Screen Shot 2016-06-20 at 10.52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/>
          <a:stretch>
            <a:fillRect/>
          </a:stretch>
        </p:blipFill>
        <p:spPr bwMode="auto">
          <a:xfrm>
            <a:off x="2138363" y="1468438"/>
            <a:ext cx="4105275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Picture 5" descr="Screen Shot 2016-06-20 at 11.0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3908425"/>
            <a:ext cx="61722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6"/>
          <p:cNvSpPr txBox="1">
            <a:spLocks noChangeArrowheads="1"/>
          </p:cNvSpPr>
          <p:nvPr/>
        </p:nvSpPr>
        <p:spPr bwMode="auto">
          <a:xfrm>
            <a:off x="2632075" y="869950"/>
            <a:ext cx="1020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Before</a:t>
            </a:r>
          </a:p>
        </p:txBody>
      </p:sp>
      <p:sp>
        <p:nvSpPr>
          <p:cNvPr id="128004" name="TextBox 8"/>
          <p:cNvSpPr txBox="1">
            <a:spLocks noChangeArrowheads="1"/>
          </p:cNvSpPr>
          <p:nvPr/>
        </p:nvSpPr>
        <p:spPr bwMode="auto">
          <a:xfrm>
            <a:off x="4745038" y="900113"/>
            <a:ext cx="812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After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0" y="1100138"/>
            <a:ext cx="0" cy="25273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0850" y="3748088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007" name="TextBox 15"/>
          <p:cNvSpPr txBox="1">
            <a:spLocks noChangeArrowheads="1"/>
          </p:cNvSpPr>
          <p:nvPr/>
        </p:nvSpPr>
        <p:spPr bwMode="auto">
          <a:xfrm>
            <a:off x="2784475" y="3498850"/>
            <a:ext cx="1020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Before</a:t>
            </a:r>
          </a:p>
        </p:txBody>
      </p:sp>
      <p:sp>
        <p:nvSpPr>
          <p:cNvPr id="128008" name="TextBox 16"/>
          <p:cNvSpPr txBox="1">
            <a:spLocks noChangeArrowheads="1"/>
          </p:cNvSpPr>
          <p:nvPr/>
        </p:nvSpPr>
        <p:spPr bwMode="auto">
          <a:xfrm>
            <a:off x="4897438" y="3486150"/>
            <a:ext cx="812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After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Box 6"/>
          <p:cNvSpPr txBox="1">
            <a:spLocks noChangeArrowheads="1"/>
          </p:cNvSpPr>
          <p:nvPr/>
        </p:nvSpPr>
        <p:spPr bwMode="auto">
          <a:xfrm>
            <a:off x="438150" y="457200"/>
            <a:ext cx="8216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2100" b="1" dirty="0">
                <a:solidFill>
                  <a:srgbClr val="FF0000"/>
                </a:solidFill>
              </a:rPr>
              <a:t>Great </a:t>
            </a:r>
            <a:r>
              <a:rPr lang="en-US" altLang="en-US" sz="2100" b="1" dirty="0" smtClean="0">
                <a:solidFill>
                  <a:srgbClr val="FF0000"/>
                </a:solidFill>
              </a:rPr>
              <a:t>team!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143000"/>
            <a:ext cx="6756400" cy="5367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5"/>
          <a:stretch>
            <a:fillRect/>
          </a:stretch>
        </p:blipFill>
        <p:spPr bwMode="auto">
          <a:xfrm>
            <a:off x="852488" y="1911350"/>
            <a:ext cx="30337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30051" name="Picture 5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2" t="12552" r="49524"/>
          <a:stretch>
            <a:fillRect/>
          </a:stretch>
        </p:blipFill>
        <p:spPr bwMode="auto">
          <a:xfrm>
            <a:off x="6434138" y="1911350"/>
            <a:ext cx="9890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4233863" y="200342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863" y="570547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0054" name="TextBox 2"/>
          <p:cNvSpPr txBox="1">
            <a:spLocks noChangeArrowheads="1"/>
          </p:cNvSpPr>
          <p:nvPr/>
        </p:nvSpPr>
        <p:spPr bwMode="auto">
          <a:xfrm>
            <a:off x="4868863" y="1400175"/>
            <a:ext cx="327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992" y="1309688"/>
            <a:ext cx="2424112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3409442" y="4495800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 dirty="0" err="1"/>
              <a:t>Pelin</a:t>
            </a: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689850" y="2765425"/>
            <a:ext cx="347663" cy="347663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479675" y="3179763"/>
            <a:ext cx="187325" cy="173037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Logistics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6313"/>
            <a:ext cx="4114800" cy="6171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6381</TotalTime>
  <Words>1095</Words>
  <Application>Microsoft Macintosh PowerPoint</Application>
  <PresentationFormat>On-screen Show (4:3)</PresentationFormat>
  <Paragraphs>548</Paragraphs>
  <Slides>50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Century Gothic</vt:lpstr>
      <vt:lpstr>Courier</vt:lpstr>
      <vt:lpstr>DejaVu Serif</vt:lpstr>
      <vt:lpstr>Droid Sans Fallback</vt:lpstr>
      <vt:lpstr>ＭＳ Ｐゴシック</vt:lpstr>
      <vt:lpstr>Times</vt:lpstr>
      <vt:lpstr>Times New Roman</vt:lpstr>
      <vt:lpstr>Ubuntu Mono</vt:lpstr>
      <vt:lpstr>Arial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Tyler Jay Conklin</cp:lastModifiedBy>
  <cp:revision>5525</cp:revision>
  <cp:lastPrinted>2002-11-15T22:37:08Z</cp:lastPrinted>
  <dcterms:created xsi:type="dcterms:W3CDTF">1998-09-02T00:01:18Z</dcterms:created>
  <dcterms:modified xsi:type="dcterms:W3CDTF">2018-06-25T09:49:21Z</dcterms:modified>
</cp:coreProperties>
</file>